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60" r:id="rId3"/>
  </p:sldMasterIdLst>
  <p:notesMasterIdLst>
    <p:notesMasterId r:id="rId24"/>
  </p:notesMasterIdLst>
  <p:sldIdLst>
    <p:sldId id="264" r:id="rId4"/>
    <p:sldId id="263" r:id="rId5"/>
    <p:sldId id="265" r:id="rId6"/>
    <p:sldId id="266" r:id="rId7"/>
    <p:sldId id="273" r:id="rId8"/>
    <p:sldId id="267" r:id="rId9"/>
    <p:sldId id="268" r:id="rId10"/>
    <p:sldId id="272" r:id="rId11"/>
    <p:sldId id="269" r:id="rId12"/>
    <p:sldId id="270" r:id="rId13"/>
    <p:sldId id="275" r:id="rId14"/>
    <p:sldId id="277" r:id="rId15"/>
    <p:sldId id="283" r:id="rId16"/>
    <p:sldId id="284" r:id="rId17"/>
    <p:sldId id="278" r:id="rId18"/>
    <p:sldId id="279" r:id="rId19"/>
    <p:sldId id="280" r:id="rId20"/>
    <p:sldId id="281" r:id="rId21"/>
    <p:sldId id="282" r:id="rId22"/>
    <p:sldId id="28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77" d="100"/>
          <a:sy n="77" d="100"/>
        </p:scale>
        <p:origin x="-2512" y="-112"/>
      </p:cViewPr>
      <p:guideLst>
        <p:guide orient="horz" pos="2325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D7BE0-A337-864E-9FFC-90DBC799D9F2}" type="datetimeFigureOut">
              <a:rPr lang="en-US" smtClean="0"/>
              <a:t>5/6/12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E02CB-59AD-CF4A-8950-ED71DD6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AF87-408A-0441-9A00-8D1DF9E2320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58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done in collaboration with: Jeffrey Heer2, Maneesh Agrawala1</a:t>
            </a:r>
          </a:p>
          <a:p>
            <a:endParaRPr lang="en-US" dirty="0" smtClean="0"/>
          </a:p>
          <a:p>
            <a:r>
              <a:rPr lang="en-US" dirty="0" smtClean="0"/>
              <a:t>1University of California, Berkeley  2Stanford University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AF87-408A-0441-9A00-8D1DF9E2320A}" type="slidenum">
              <a:rPr lang="en-US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58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4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0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4849-0FB3-6B41-8A20-A6440A50E683}" type="datetime1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2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21A-2B9A-1743-8240-082572FAB481}" type="datetime1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61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DAF9-66BC-434C-86C6-C66702D1BB17}" type="datetime1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8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0C559-4A92-6345-AAD1-2D5039A85696}" type="datetime1">
              <a:rPr lang="en-US" smtClean="0"/>
              <a:t>5/6/12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85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F6A2-9454-3F43-8CF4-3943A004C456}" type="datetime1">
              <a:rPr lang="en-US" smtClean="0"/>
              <a:t>5/6/12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49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AE3-3E02-BE48-AC31-21A879AA0250}" type="datetime1">
              <a:rPr lang="en-US" smtClean="0"/>
              <a:t>5/6/12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5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FF2-00A9-7D49-892B-50A3E2941001}" type="datetime1">
              <a:rPr lang="en-US" smtClean="0"/>
              <a:t>5/6/12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4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5D-FE41-194B-B7BB-5CE3B6881F14}" type="datetime1">
              <a:rPr lang="en-US" smtClean="0"/>
              <a:t>5/6/12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4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44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22CD-45C3-5646-AC98-2DDBD70D27B5}" type="datetime1">
              <a:rPr lang="en-US" smtClean="0"/>
              <a:t>5/6/12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68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F401-A69F-5840-A122-D3DD64E9AF90}" type="datetime1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1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125F-39E2-C74B-84BB-4A2CBFCACC6E}" type="datetime1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87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4849-0FB3-6B41-8A20-A6440A50E68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987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6821A-2B9A-1743-8240-082572FAB4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284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DAF9-66BC-434C-86C6-C66702D1BB1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2894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0C559-4A92-6345-AAD1-2D5039A856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978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4F6A2-9454-3F43-8CF4-3943A004C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086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3AE3-3E02-BE48-AC31-21A879AA02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294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FF2-00A9-7D49-892B-50A3E29410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48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186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5D-FE41-194B-B7BB-5CE3B6881F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932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22CD-45C3-5646-AC98-2DDBD70D27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520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F401-A69F-5840-A122-D3DD64E9AF9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2173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125F-39E2-C74B-84BB-4A2CBFCACC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854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1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1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1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77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906F9-C20F-0849-9792-0CDBFE1DDC93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9DD1D-EC20-094E-AE12-9D17FFEF3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6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500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otham HTF Book"/>
                <a:cs typeface="Gotham HTF Book"/>
              </a:defRPr>
            </a:lvl1pPr>
          </a:lstStyle>
          <a:p>
            <a:fld id="{7CFAD0B6-3D87-594D-9DD2-784BE060CEC3}" type="datetime1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otham HTF Book"/>
                <a:cs typeface="Gotham HTF Book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6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otham HTF XLight"/>
          <a:ea typeface="+mj-ea"/>
          <a:cs typeface="Gotham HTF X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rgbClr val="262626"/>
          </a:solidFill>
          <a:latin typeface="Gotham HTF Book"/>
          <a:ea typeface="+mn-ea"/>
          <a:cs typeface="Gotham HTF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rgbClr val="262626"/>
          </a:solidFill>
          <a:latin typeface="Gotham HTF Book"/>
          <a:ea typeface="+mn-ea"/>
          <a:cs typeface="Gotham HTF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rgbClr val="262626"/>
          </a:solidFill>
          <a:latin typeface="Gotham HTF Book"/>
          <a:ea typeface="+mn-ea"/>
          <a:cs typeface="Gotham HTF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262626"/>
          </a:solidFill>
          <a:latin typeface="Gotham HTF Book"/>
          <a:ea typeface="+mn-ea"/>
          <a:cs typeface="Gotham HTF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rgbClr val="262626"/>
          </a:solidFill>
          <a:latin typeface="Gotham HTF Book"/>
          <a:ea typeface="+mn-ea"/>
          <a:cs typeface="Gotham HTF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500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otham HTF Book"/>
                <a:cs typeface="Gotham HTF Book"/>
              </a:defRPr>
            </a:lvl1pPr>
          </a:lstStyle>
          <a:p>
            <a:fld id="{7CFAD0B6-3D87-594D-9DD2-784BE060CE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otham HTF Book"/>
                <a:cs typeface="Gotham HTF Book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3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Gotham HTF XLight"/>
          <a:ea typeface="+mj-ea"/>
          <a:cs typeface="Gotham HTF X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rgbClr val="262626"/>
          </a:solidFill>
          <a:latin typeface="Gotham HTF Book"/>
          <a:ea typeface="+mn-ea"/>
          <a:cs typeface="Gotham HTF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rgbClr val="262626"/>
          </a:solidFill>
          <a:latin typeface="Gotham HTF Book"/>
          <a:ea typeface="+mn-ea"/>
          <a:cs typeface="Gotham HTF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rgbClr val="262626"/>
          </a:solidFill>
          <a:latin typeface="Gotham HTF Book"/>
          <a:ea typeface="+mn-ea"/>
          <a:cs typeface="Gotham HTF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262626"/>
          </a:solidFill>
          <a:latin typeface="Gotham HTF Book"/>
          <a:ea typeface="+mn-ea"/>
          <a:cs typeface="Gotham HTF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rgbClr val="262626"/>
          </a:solidFill>
          <a:latin typeface="Gotham HTF Book"/>
          <a:ea typeface="+mn-ea"/>
          <a:cs typeface="Gotham HTF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Scene Recognition</a:t>
            </a:r>
            <a:r>
              <a:rPr lang="en-US" dirty="0"/>
              <a:t/>
            </a:r>
            <a:br>
              <a:rPr lang="en-US" dirty="0"/>
            </a:br>
            <a:r>
              <a:rPr lang="en-US" sz="2700" dirty="0" smtClean="0">
                <a:solidFill>
                  <a:schemeClr val="tx1"/>
                </a:solidFill>
                <a:latin typeface="News Gothic MT" charset="0"/>
              </a:rPr>
              <a:t>using Spatial Pyramids of Strong Features and </a:t>
            </a:r>
            <a:r>
              <a:rPr lang="en-US" sz="2700" dirty="0" err="1" smtClean="0">
                <a:solidFill>
                  <a:schemeClr val="tx1"/>
                </a:solidFill>
                <a:latin typeface="News Gothic MT" charset="0"/>
              </a:rPr>
              <a:t>Poselets</a:t>
            </a: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48873" y="3942992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200" dirty="0" smtClean="0">
                <a:solidFill>
                  <a:srgbClr val="7F7F7F"/>
                </a:solidFill>
              </a:rPr>
              <a:t>Shiry Ginosar</a:t>
            </a:r>
          </a:p>
          <a:p>
            <a:pPr algn="r"/>
            <a:r>
              <a:rPr lang="en-US" sz="2200" dirty="0" smtClean="0">
                <a:solidFill>
                  <a:srgbClr val="7F7F7F"/>
                </a:solidFill>
              </a:rPr>
              <a:t>Valkyrie Savage</a:t>
            </a:r>
          </a:p>
          <a:p>
            <a:pPr algn="r"/>
            <a:endParaRPr lang="en-US" sz="2200" dirty="0" smtClean="0">
              <a:solidFill>
                <a:srgbClr val="7F7F7F"/>
              </a:solidFill>
            </a:endParaRPr>
          </a:p>
          <a:p>
            <a:pPr algn="r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Slide credits:</a:t>
            </a:r>
          </a:p>
          <a:p>
            <a:pPr algn="r"/>
            <a:r>
              <a:rPr lang="en-US" sz="1800" dirty="0">
                <a:solidFill>
                  <a:srgbClr val="BFBFBF"/>
                </a:solidFill>
                <a:latin typeface="News Gothic MT"/>
                <a:cs typeface="News Gothic MT"/>
              </a:rPr>
              <a:t>S. </a:t>
            </a:r>
            <a:r>
              <a:rPr lang="en-US" sz="1800" dirty="0" err="1">
                <a:solidFill>
                  <a:srgbClr val="BFBFBF"/>
                </a:solidFill>
                <a:latin typeface="News Gothic MT"/>
                <a:cs typeface="News Gothic MT"/>
              </a:rPr>
              <a:t>Lazebnik</a:t>
            </a:r>
            <a:endParaRPr lang="en-US" sz="1800" dirty="0">
              <a:solidFill>
                <a:srgbClr val="BFBFBF"/>
              </a:solidFill>
            </a:endParaRPr>
          </a:p>
          <a:p>
            <a:pPr algn="r"/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News Gothic MT"/>
                <a:cs typeface="News Gothic MT"/>
              </a:rPr>
              <a:t>Lubomir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News Gothic MT"/>
                <a:cs typeface="News Gothic MT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News Gothic MT"/>
                <a:cs typeface="News Gothic MT"/>
              </a:rPr>
              <a:t>Bourdev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01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Define: Scene</a:t>
            </a:r>
            <a: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/>
            </a:r>
            <a:b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</a:br>
            <a:r>
              <a:rPr lang="en-US" dirty="0">
                <a:latin typeface="News Gothic MT"/>
                <a:cs typeface="News Gothic MT"/>
              </a:rPr>
              <a:t>A place within which a </a:t>
            </a:r>
            <a:r>
              <a:rPr lang="en-US" dirty="0">
                <a:solidFill>
                  <a:schemeClr val="accent1"/>
                </a:solidFill>
                <a:latin typeface="News Gothic MT"/>
                <a:cs typeface="News Gothic MT"/>
              </a:rPr>
              <a:t>human</a:t>
            </a:r>
            <a:r>
              <a:rPr lang="en-US" dirty="0">
                <a:latin typeface="News Gothic MT"/>
                <a:cs typeface="News Gothic MT"/>
              </a:rPr>
              <a:t> can act, or a place where a </a:t>
            </a:r>
            <a:r>
              <a:rPr lang="en-US" dirty="0">
                <a:solidFill>
                  <a:srgbClr val="4F81BD"/>
                </a:solidFill>
                <a:latin typeface="News Gothic MT"/>
                <a:cs typeface="News Gothic MT"/>
              </a:rPr>
              <a:t>human</a:t>
            </a:r>
            <a:r>
              <a:rPr lang="en-US" dirty="0">
                <a:latin typeface="News Gothic MT"/>
                <a:cs typeface="News Gothic MT"/>
              </a:rPr>
              <a:t> could navigate to.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6363770"/>
            <a:ext cx="8735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J. Xiao, J. Hays, K.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Ehinger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Oliva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and A.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Torralba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. SUN Database. CVPR 2010.</a:t>
            </a:r>
          </a:p>
        </p:txBody>
      </p:sp>
    </p:spTree>
    <p:extLst>
      <p:ext uri="{BB962C8B-B14F-4D97-AF65-F5344CB8AC3E}">
        <p14:creationId xmlns:p14="http://schemas.microsoft.com/office/powerpoint/2010/main" val="43297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Humans in Scenes</a:t>
            </a:r>
            <a: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/>
            </a:r>
            <a:b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</a:br>
            <a:endParaRPr lang="en-US" dirty="0">
              <a:latin typeface="News Gothic MT"/>
              <a:cs typeface="News Gothic MT"/>
            </a:endParaRPr>
          </a:p>
        </p:txBody>
      </p:sp>
      <p:pic>
        <p:nvPicPr>
          <p:cNvPr id="4" name="Picture 3" descr="subway_interior-sun_audvzfcupqjllb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1" y="2633854"/>
            <a:ext cx="4254675" cy="2825104"/>
          </a:xfrm>
          <a:prstGeom prst="rect">
            <a:avLst/>
          </a:prstGeom>
        </p:spPr>
      </p:pic>
      <p:pic>
        <p:nvPicPr>
          <p:cNvPr id="5" name="Picture 4" descr="airport_terminal-sun_adbdknfmtkvlxcx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97" y="3673018"/>
            <a:ext cx="3731088" cy="2825104"/>
          </a:xfrm>
          <a:prstGeom prst="rect">
            <a:avLst/>
          </a:prstGeom>
        </p:spPr>
      </p:pic>
      <p:pic>
        <p:nvPicPr>
          <p:cNvPr id="2" name="Picture 1" descr="bakery_shop-sun_agcmmbccpipxary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13" y="254000"/>
            <a:ext cx="282575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Our Experiments</a:t>
            </a:r>
            <a:r>
              <a:rPr lang="en-US" dirty="0"/>
              <a:t/>
            </a:r>
            <a:br>
              <a:rPr lang="en-US" dirty="0"/>
            </a:b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2206-D5A8-D54B-A8A3-40F26220BE85}" type="slidenum">
              <a:rPr lang="en-US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52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Detect number of people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Gotham HTF XLight"/>
                <a:ea typeface="+mj-ea"/>
                <a:cs typeface="Gotham HTF XLight"/>
              </a:rPr>
              <a:t>and their action</a:t>
            </a:r>
            <a:r>
              <a:rPr lang="en-US" sz="3600" dirty="0" smtClean="0">
                <a:solidFill>
                  <a:srgbClr val="7F7F7F"/>
                </a:solidFill>
                <a:latin typeface="Gotham HTF XLight"/>
                <a:ea typeface="+mj-ea"/>
                <a:cs typeface="Gotham HTF XLight"/>
              </a:rPr>
              <a:t>s</a:t>
            </a: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 using </a:t>
            </a:r>
            <a:r>
              <a:rPr lang="en-US" sz="3600" dirty="0" err="1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poselets</a:t>
            </a:r>
            <a: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/>
            </a:r>
            <a:b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</a:br>
            <a:endParaRPr lang="en-US" dirty="0">
              <a:latin typeface="News Gothic MT"/>
              <a:cs typeface="News Gothic M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59278" y="2701381"/>
            <a:ext cx="7406394" cy="2211510"/>
            <a:chOff x="1466850" y="2682875"/>
            <a:chExt cx="5802313" cy="151765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6850" y="2695575"/>
              <a:ext cx="1114425" cy="1485900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86050" y="2682875"/>
              <a:ext cx="1314450" cy="1511300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17975" y="2705100"/>
              <a:ext cx="1139825" cy="1495425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62575" y="2724150"/>
              <a:ext cx="1028700" cy="1470025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502400" y="2743200"/>
              <a:ext cx="766763" cy="1447800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905000" y="2762250"/>
              <a:ext cx="390525" cy="5238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485900" y="2838450"/>
              <a:ext cx="923925" cy="1239838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448175" y="2800350"/>
              <a:ext cx="390525" cy="5238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638925" y="3352800"/>
              <a:ext cx="560388" cy="7524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286250" y="3000375"/>
              <a:ext cx="390525" cy="5238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019425" y="3124200"/>
              <a:ext cx="600075" cy="8048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028950" y="2762250"/>
              <a:ext cx="314325" cy="4222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448300" y="2838450"/>
              <a:ext cx="390525" cy="5238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638800" y="3152775"/>
              <a:ext cx="617538" cy="8286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638300" y="3152775"/>
              <a:ext cx="390525" cy="5238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6505575" y="2914650"/>
              <a:ext cx="485775" cy="6508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515455" y="6363770"/>
            <a:ext cx="6676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Lubomir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Bourdev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Jitendra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 Malik,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Poselets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. ICCV 2009.</a:t>
            </a:r>
          </a:p>
        </p:txBody>
      </p:sp>
    </p:spTree>
    <p:extLst>
      <p:ext uri="{BB962C8B-B14F-4D97-AF65-F5344CB8AC3E}">
        <p14:creationId xmlns:p14="http://schemas.microsoft.com/office/powerpoint/2010/main" val="144896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457200" y="6363770"/>
            <a:ext cx="8735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J. Xiao, J. Hays, K.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Ehinger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Oliva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and A.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Torralba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. SUN Database. CVPR 2010.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88" y="4134668"/>
            <a:ext cx="5589802" cy="2143626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SUN dataset</a:t>
            </a:r>
            <a: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/>
            </a:r>
            <a:b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</a:br>
            <a:r>
              <a:rPr lang="en-US" dirty="0" smtClean="0">
                <a:latin typeface="News Gothic MT"/>
                <a:cs typeface="News Gothic MT"/>
              </a:rPr>
              <a:t>899 categories and 130,519 images.</a:t>
            </a:r>
          </a:p>
          <a:p>
            <a:pPr marL="0" indent="0">
              <a:buNone/>
            </a:pPr>
            <a:r>
              <a:rPr lang="en-US" dirty="0" smtClean="0">
                <a:latin typeface="News Gothic MT"/>
                <a:cs typeface="News Gothic MT"/>
              </a:rPr>
              <a:t>In practice, 15 top-people scene categories with 50 training and 50-testing examples each. (Plan to re-run with the full data).</a:t>
            </a:r>
            <a:endParaRPr lang="en-US" dirty="0"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72940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72" y="192439"/>
            <a:ext cx="8465603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Baseline: Spatial Pyramids of Strong Features</a:t>
            </a:r>
            <a: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/>
            </a:r>
            <a:b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</a:br>
            <a:endParaRPr lang="en-US" dirty="0">
              <a:latin typeface="News Gothic MT"/>
              <a:cs typeface="News Gothic MT"/>
            </a:endParaRPr>
          </a:p>
        </p:txBody>
      </p:sp>
      <p:pic>
        <p:nvPicPr>
          <p:cNvPr id="2" name="Picture 1" descr="Strong_features_confusion_axes_label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36" y="952566"/>
            <a:ext cx="7419167" cy="59054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1672" y="1554292"/>
            <a:ext cx="185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News Gothic MT"/>
                <a:cs typeface="News Gothic MT"/>
              </a:rPr>
              <a:t>Accuracy: 0.456</a:t>
            </a:r>
          </a:p>
        </p:txBody>
      </p:sp>
    </p:spTree>
    <p:extLst>
      <p:ext uri="{BB962C8B-B14F-4D97-AF65-F5344CB8AC3E}">
        <p14:creationId xmlns:p14="http://schemas.microsoft.com/office/powerpoint/2010/main" val="154419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72" y="192439"/>
            <a:ext cx="8465603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Add the number of people</a:t>
            </a:r>
            <a: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/>
            </a:r>
            <a:b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</a:br>
            <a:endParaRPr lang="en-US" dirty="0">
              <a:latin typeface="News Gothic MT"/>
              <a:cs typeface="News Gothic MT"/>
            </a:endParaRPr>
          </a:p>
        </p:txBody>
      </p:sp>
      <p:pic>
        <p:nvPicPr>
          <p:cNvPr id="4" name="Picture 3" descr="Poselets_and_strong_features_confusion_axes_label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94" y="823037"/>
            <a:ext cx="7427778" cy="59122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1672" y="1554292"/>
            <a:ext cx="185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News Gothic MT"/>
                <a:cs typeface="News Gothic MT"/>
              </a:rPr>
              <a:t>Accuracy: 0.456</a:t>
            </a:r>
          </a:p>
        </p:txBody>
      </p:sp>
    </p:spTree>
    <p:extLst>
      <p:ext uri="{BB962C8B-B14F-4D97-AF65-F5344CB8AC3E}">
        <p14:creationId xmlns:p14="http://schemas.microsoft.com/office/powerpoint/2010/main" val="50301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72" y="192439"/>
            <a:ext cx="8465603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Spatial pyramid of strong features and people</a:t>
            </a:r>
            <a:endParaRPr lang="en-US" dirty="0">
              <a:latin typeface="News Gothic MT"/>
              <a:cs typeface="News Gothic MT"/>
            </a:endParaRPr>
          </a:p>
        </p:txBody>
      </p:sp>
      <p:pic>
        <p:nvPicPr>
          <p:cNvPr id="2" name="Picture 1" descr="Pyramid_poselets_and_strong_features_confusion_axes_label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94" y="933323"/>
            <a:ext cx="7443344" cy="59246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1672" y="1554292"/>
            <a:ext cx="185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News Gothic MT"/>
                <a:cs typeface="News Gothic MT"/>
              </a:rPr>
              <a:t>Accuracy: 0.433</a:t>
            </a:r>
          </a:p>
        </p:txBody>
      </p:sp>
    </p:spTree>
    <p:extLst>
      <p:ext uri="{BB962C8B-B14F-4D97-AF65-F5344CB8AC3E}">
        <p14:creationId xmlns:p14="http://schemas.microsoft.com/office/powerpoint/2010/main" val="143784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72" y="192439"/>
            <a:ext cx="8465603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Ablation: </a:t>
            </a:r>
            <a: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P</a:t>
            </a: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yramids of people histograms</a:t>
            </a:r>
            <a:endParaRPr lang="en-US" dirty="0">
              <a:latin typeface="News Gothic MT"/>
              <a:cs typeface="News Gothic MT"/>
            </a:endParaRPr>
          </a:p>
        </p:txBody>
      </p:sp>
      <p:pic>
        <p:nvPicPr>
          <p:cNvPr id="4" name="Picture 3" descr="pyramid_poselets_only_confusion_axes_label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14" y="847024"/>
            <a:ext cx="7551764" cy="6010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1672" y="1554292"/>
            <a:ext cx="185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News Gothic MT"/>
                <a:cs typeface="News Gothic MT"/>
              </a:rPr>
              <a:t>Accuracy: 0.089</a:t>
            </a:r>
          </a:p>
        </p:txBody>
      </p:sp>
    </p:spTree>
    <p:extLst>
      <p:ext uri="{BB962C8B-B14F-4D97-AF65-F5344CB8AC3E}">
        <p14:creationId xmlns:p14="http://schemas.microsoft.com/office/powerpoint/2010/main" val="176813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19399"/>
            <a:ext cx="6350000" cy="4762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Possible problems and improvements</a:t>
            </a:r>
            <a: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/>
            </a:r>
            <a:b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</a:br>
            <a:endParaRPr lang="en-US" dirty="0">
              <a:latin typeface="News Gothic MT"/>
              <a:cs typeface="News Gothic M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31843" y="4127790"/>
            <a:ext cx="78242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1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Define: Scene</a:t>
            </a:r>
            <a: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/>
            </a:r>
            <a:br>
              <a:rPr lang="en-US" sz="3600" dirty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</a:br>
            <a:r>
              <a:rPr lang="en-US" dirty="0" smtClean="0">
                <a:latin typeface="News Gothic MT"/>
                <a:cs typeface="News Gothic MT"/>
              </a:rPr>
              <a:t>A </a:t>
            </a:r>
            <a:r>
              <a:rPr lang="en-US" dirty="0">
                <a:latin typeface="News Gothic MT"/>
                <a:cs typeface="News Gothic MT"/>
              </a:rPr>
              <a:t>place </a:t>
            </a:r>
            <a:r>
              <a:rPr lang="en-US" dirty="0" smtClean="0">
                <a:latin typeface="News Gothic MT"/>
                <a:cs typeface="News Gothic MT"/>
              </a:rPr>
              <a:t>within which </a:t>
            </a:r>
            <a:r>
              <a:rPr lang="en-US" dirty="0">
                <a:latin typeface="News Gothic MT"/>
                <a:cs typeface="News Gothic MT"/>
              </a:rPr>
              <a:t>a human can </a:t>
            </a:r>
            <a:r>
              <a:rPr lang="en-US" dirty="0" smtClean="0">
                <a:latin typeface="News Gothic MT"/>
                <a:cs typeface="News Gothic MT"/>
              </a:rPr>
              <a:t>act, or </a:t>
            </a:r>
            <a:r>
              <a:rPr lang="en-US" dirty="0">
                <a:latin typeface="News Gothic MT"/>
                <a:cs typeface="News Gothic MT"/>
              </a:rPr>
              <a:t>a place </a:t>
            </a:r>
            <a:r>
              <a:rPr lang="en-US" dirty="0" smtClean="0">
                <a:latin typeface="News Gothic MT"/>
                <a:cs typeface="News Gothic MT"/>
              </a:rPr>
              <a:t>where a </a:t>
            </a:r>
            <a:r>
              <a:rPr lang="en-US" dirty="0">
                <a:latin typeface="News Gothic MT"/>
                <a:cs typeface="News Gothic MT"/>
              </a:rPr>
              <a:t>human </a:t>
            </a:r>
            <a:r>
              <a:rPr lang="en-US" dirty="0" smtClean="0">
                <a:latin typeface="News Gothic MT"/>
                <a:cs typeface="News Gothic MT"/>
              </a:rPr>
              <a:t>could navigate to.</a:t>
            </a:r>
            <a:endParaRPr lang="en-US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6363770"/>
            <a:ext cx="8735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J. Xiao, J. Hays, K.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Ehinger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Oliva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and A.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Torralba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. SUN Database. CVPR 2010.</a:t>
            </a:r>
          </a:p>
        </p:txBody>
      </p:sp>
    </p:spTree>
    <p:extLst>
      <p:ext uri="{BB962C8B-B14F-4D97-AF65-F5344CB8AC3E}">
        <p14:creationId xmlns:p14="http://schemas.microsoft.com/office/powerpoint/2010/main" val="284826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bway_interior-sun_audvzfcupqjllb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2" y="2633854"/>
            <a:ext cx="3312236" cy="2199325"/>
          </a:xfrm>
          <a:prstGeom prst="rect">
            <a:avLst/>
          </a:prstGeom>
        </p:spPr>
      </p:pic>
      <p:pic>
        <p:nvPicPr>
          <p:cNvPr id="5" name="Picture 4" descr="airport_terminal-sun_adbdknfmtkvlxcx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99" y="2633854"/>
            <a:ext cx="2904628" cy="2199325"/>
          </a:xfrm>
          <a:prstGeom prst="rect">
            <a:avLst/>
          </a:prstGeom>
        </p:spPr>
      </p:pic>
      <p:pic>
        <p:nvPicPr>
          <p:cNvPr id="6" name="Picture 5" descr="bakery_shop-sun_agcmmbccpipxary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27" y="2633854"/>
            <a:ext cx="1957400" cy="21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5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Bag of Features</a:t>
            </a:r>
            <a:endParaRPr lang="en-US" dirty="0">
              <a:latin typeface="News Gothic MT"/>
              <a:cs typeface="News Gothic MT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688240"/>
            <a:ext cx="2743200" cy="190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94" y="4688240"/>
            <a:ext cx="2743200" cy="191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325" y="1734862"/>
            <a:ext cx="3416300" cy="2387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14400" y="4226721"/>
            <a:ext cx="2342563" cy="50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latin typeface="News Gothic MT"/>
                <a:cs typeface="News Gothic MT"/>
              </a:rPr>
              <a:t>Weak Features</a:t>
            </a:r>
            <a:endParaRPr lang="en-US" sz="2400" dirty="0">
              <a:latin typeface="News Gothic MT"/>
              <a:cs typeface="News Gothic M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555294" y="4222422"/>
            <a:ext cx="3647836" cy="505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latin typeface="News Gothic MT"/>
                <a:cs typeface="News Gothic MT"/>
              </a:rPr>
              <a:t>Strong Features (SIFT)</a:t>
            </a:r>
            <a:endParaRPr lang="en-US" sz="2400" dirty="0"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55696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Beyond Bags of (Strong) Features</a:t>
            </a:r>
            <a:endParaRPr lang="en-US" dirty="0">
              <a:latin typeface="News Gothic MT"/>
              <a:cs typeface="News Gothic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7050" y="6284944"/>
            <a:ext cx="81590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S.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Lazebnik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C.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Schmid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and J. Ponce. Beyond bags of features(CVPR), 2006.</a:t>
            </a:r>
            <a:endParaRPr lang="en-US" sz="1600" dirty="0">
              <a:solidFill>
                <a:srgbClr val="7F7F7F"/>
              </a:solidFill>
              <a:latin typeface="News Gothic MT"/>
              <a:cs typeface="News Gothic M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29497" y="2299631"/>
            <a:ext cx="962146" cy="1154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365974" y="1981086"/>
            <a:ext cx="2342563" cy="50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latin typeface="News Gothic MT"/>
                <a:cs typeface="News Gothic MT"/>
              </a:rPr>
              <a:t>Sky</a:t>
            </a:r>
            <a:endParaRPr lang="en-US" sz="2400" dirty="0">
              <a:latin typeface="News Gothic MT"/>
              <a:cs typeface="News Gothic MT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3943" y="3324926"/>
            <a:ext cx="2342563" cy="50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latin typeface="News Gothic MT"/>
                <a:cs typeface="News Gothic MT"/>
              </a:rPr>
              <a:t>Mountains</a:t>
            </a:r>
            <a:endParaRPr lang="en-US" sz="2400" dirty="0">
              <a:latin typeface="News Gothic MT"/>
              <a:cs typeface="News Gothic M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47050" y="2857700"/>
            <a:ext cx="1144593" cy="467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7378725" y="2949589"/>
            <a:ext cx="2342563" cy="50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latin typeface="News Gothic MT"/>
                <a:cs typeface="News Gothic MT"/>
              </a:rPr>
              <a:t>Buildings</a:t>
            </a:r>
            <a:endParaRPr lang="en-US" sz="2400" dirty="0">
              <a:latin typeface="News Gothic MT"/>
              <a:cs typeface="News Gothic M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148749" y="3531233"/>
            <a:ext cx="798581" cy="5292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53" y="1910933"/>
            <a:ext cx="5093843" cy="356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5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Beyond Bags of (Strong) Features</a:t>
            </a:r>
          </a:p>
          <a:p>
            <a:pPr marL="0" indent="0">
              <a:buNone/>
            </a:pPr>
            <a:r>
              <a:rPr lang="en-US" sz="3600" dirty="0" smtClean="0">
                <a:latin typeface="News Gothic MT"/>
                <a:ea typeface="+mj-ea"/>
                <a:cs typeface="News Gothic MT"/>
              </a:rPr>
              <a:t>1. </a:t>
            </a:r>
            <a:r>
              <a:rPr lang="en-US" dirty="0" smtClean="0">
                <a:latin typeface="News Gothic MT"/>
                <a:cs typeface="News Gothic MT"/>
              </a:rPr>
              <a:t>Construct visual word dictionary</a:t>
            </a:r>
          </a:p>
          <a:p>
            <a:pPr marL="0" lvl="0" indent="0">
              <a:buNone/>
            </a:pPr>
            <a:endParaRPr lang="en-US" dirty="0">
              <a:latin typeface="News Gothic MT"/>
              <a:cs typeface="News Gothic MT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3429000"/>
            <a:ext cx="219233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847050" y="6284944"/>
            <a:ext cx="81590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S.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Lazebnik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C.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Schmid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and J. Ponce. Beyond bags of features(CVPR), 2006.</a:t>
            </a:r>
            <a:endParaRPr lang="en-US" sz="1600" dirty="0">
              <a:solidFill>
                <a:srgbClr val="7F7F7F"/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0962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7050" y="6284944"/>
            <a:ext cx="81590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S.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Lazebnik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C.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Schmid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and J. Ponce. Beyond bags of features(CVPR), 2006.</a:t>
            </a:r>
            <a:endParaRPr lang="en-US" sz="1600" dirty="0">
              <a:solidFill>
                <a:srgbClr val="7F7F7F"/>
              </a:solidFill>
              <a:latin typeface="News Gothic MT"/>
              <a:cs typeface="News Gothic MT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46" y="2546527"/>
            <a:ext cx="5955897" cy="324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894836"/>
            <a:ext cx="8229600" cy="5231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Beyond Bags of (Strong) Features</a:t>
            </a:r>
          </a:p>
          <a:p>
            <a:pPr marL="0" indent="0">
              <a:buFont typeface="Arial"/>
              <a:buNone/>
            </a:pPr>
            <a:r>
              <a:rPr lang="en-US" sz="3600" dirty="0">
                <a:latin typeface="News Gothic MT"/>
                <a:ea typeface="+mj-ea"/>
                <a:cs typeface="News Gothic MT"/>
              </a:rPr>
              <a:t>2</a:t>
            </a:r>
            <a:r>
              <a:rPr lang="en-US" sz="3600" dirty="0" smtClean="0">
                <a:latin typeface="News Gothic MT"/>
                <a:ea typeface="+mj-ea"/>
                <a:cs typeface="News Gothic MT"/>
              </a:rPr>
              <a:t>. </a:t>
            </a:r>
            <a:r>
              <a:rPr lang="en-US" dirty="0" smtClean="0">
                <a:latin typeface="News Gothic MT"/>
                <a:cs typeface="News Gothic MT"/>
              </a:rPr>
              <a:t>Build spatial pyramids of histograms</a:t>
            </a:r>
          </a:p>
          <a:p>
            <a:pPr marL="0" indent="0">
              <a:buFont typeface="Arial"/>
              <a:buNone/>
            </a:pPr>
            <a:endParaRPr lang="en-US" dirty="0"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83020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7050" y="6284944"/>
            <a:ext cx="81590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S.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Lazebnik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C.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Schmid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and J. Ponce. Beyond bags of features(CVPR), 2006.</a:t>
            </a:r>
            <a:endParaRPr lang="en-US" sz="1600" dirty="0">
              <a:solidFill>
                <a:srgbClr val="7F7F7F"/>
              </a:solidFill>
              <a:latin typeface="News Gothic MT"/>
              <a:cs typeface="News Gothic M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06" y="2183789"/>
            <a:ext cx="6842938" cy="410115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894836"/>
            <a:ext cx="8229600" cy="5231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Beyond Bags of (Strong) Features</a:t>
            </a:r>
          </a:p>
          <a:p>
            <a:pPr marL="0" indent="0">
              <a:buFont typeface="Arial"/>
              <a:buNone/>
            </a:pPr>
            <a:r>
              <a:rPr lang="en-US" sz="3600" dirty="0">
                <a:latin typeface="News Gothic MT"/>
                <a:ea typeface="+mj-ea"/>
                <a:cs typeface="News Gothic MT"/>
              </a:rPr>
              <a:t>2</a:t>
            </a:r>
            <a:r>
              <a:rPr lang="en-US" sz="3600" dirty="0" smtClean="0">
                <a:latin typeface="News Gothic MT"/>
                <a:ea typeface="+mj-ea"/>
                <a:cs typeface="News Gothic MT"/>
              </a:rPr>
              <a:t>. </a:t>
            </a:r>
            <a:r>
              <a:rPr lang="en-US" dirty="0" smtClean="0">
                <a:latin typeface="News Gothic MT"/>
                <a:cs typeface="News Gothic MT"/>
              </a:rPr>
              <a:t>Build spatial pyramids of histograms</a:t>
            </a:r>
          </a:p>
          <a:p>
            <a:pPr marL="0" indent="0">
              <a:buFont typeface="Arial"/>
              <a:buNone/>
            </a:pPr>
            <a:endParaRPr lang="en-US" dirty="0"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230374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7050" y="6284944"/>
            <a:ext cx="81590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S.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Lazebnik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C. </a:t>
            </a:r>
            <a:r>
              <a:rPr lang="en-US" sz="1600" dirty="0" err="1" smtClean="0">
                <a:solidFill>
                  <a:srgbClr val="7F7F7F"/>
                </a:solidFill>
                <a:latin typeface="News Gothic MT"/>
                <a:cs typeface="News Gothic MT"/>
              </a:rPr>
              <a:t>Schmid</a:t>
            </a:r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, and J. Ponce. Beyond bags of features(CVPR), 2006.</a:t>
            </a:r>
            <a:endParaRPr lang="en-US" sz="1600" dirty="0">
              <a:solidFill>
                <a:srgbClr val="7F7F7F"/>
              </a:solidFill>
              <a:latin typeface="News Gothic MT"/>
              <a:cs typeface="News Gothic M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19" y="2229310"/>
            <a:ext cx="6068217" cy="396420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Beyond Bags of (Strong) Features</a:t>
            </a:r>
          </a:p>
          <a:p>
            <a:pPr marL="0" indent="0">
              <a:buNone/>
            </a:pPr>
            <a:r>
              <a:rPr lang="en-US" sz="3600" dirty="0">
                <a:latin typeface="News Gothic MT"/>
                <a:ea typeface="+mj-ea"/>
                <a:cs typeface="News Gothic MT"/>
              </a:rPr>
              <a:t>3</a:t>
            </a:r>
            <a:r>
              <a:rPr lang="en-US" sz="3600" dirty="0" smtClean="0">
                <a:latin typeface="News Gothic MT"/>
                <a:ea typeface="+mj-ea"/>
                <a:cs typeface="News Gothic MT"/>
              </a:rPr>
              <a:t>. </a:t>
            </a:r>
            <a:r>
              <a:rPr lang="en-US" dirty="0" smtClean="0">
                <a:latin typeface="News Gothic MT"/>
                <a:cs typeface="News Gothic MT"/>
              </a:rPr>
              <a:t>Create histogram intersection kernels</a:t>
            </a:r>
          </a:p>
          <a:p>
            <a:pPr marL="0" lvl="0" indent="0">
              <a:buNone/>
            </a:pPr>
            <a:endParaRPr lang="en-US" dirty="0"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48429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4836"/>
            <a:ext cx="8229600" cy="523132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solidFill>
                  <a:srgbClr val="4F81BD"/>
                </a:solidFill>
                <a:latin typeface="Gotham HTF XLight"/>
                <a:ea typeface="+mj-ea"/>
                <a:cs typeface="Gotham HTF XLight"/>
              </a:rPr>
              <a:t>Pyramids of Super-Strong Features</a:t>
            </a:r>
            <a:endParaRPr lang="en-US" dirty="0">
              <a:latin typeface="News Gothic MT"/>
              <a:cs typeface="News Gothic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7050" y="6284944"/>
            <a:ext cx="81590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News Gothic MT"/>
                <a:cs typeface="News Gothic MT"/>
              </a:rPr>
              <a:t>	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News Gothic MT"/>
                <a:cs typeface="News Gothic MT"/>
              </a:rPr>
              <a:t>	L.-J. Li*, H. Su*, E.P. Xing and L.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News Gothic MT"/>
                <a:cs typeface="News Gothic MT"/>
              </a:rPr>
              <a:t>Fei-Fei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News Gothic MT"/>
                <a:cs typeface="News Gothic MT"/>
              </a:rPr>
              <a:t>. Object Bank. (NIPS). 2010.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News Gothic MT"/>
              <a:cs typeface="News Gothic MT"/>
            </a:endParaRPr>
          </a:p>
        </p:txBody>
      </p:sp>
      <p:pic>
        <p:nvPicPr>
          <p:cNvPr id="6" name="Picture 5" descr="objec_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4" y="1792896"/>
            <a:ext cx="8774032" cy="441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2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Quals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Quals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178</Words>
  <Application>Microsoft Macintosh PowerPoint</Application>
  <PresentationFormat>On-screen Show (4:3)</PresentationFormat>
  <Paragraphs>55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Office Theme</vt:lpstr>
      <vt:lpstr>1_Quals Slides</vt:lpstr>
      <vt:lpstr>Quals Slides</vt:lpstr>
      <vt:lpstr>Scene Recognition using Spatial Pyramids of Strong Features and Poselets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Experiments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Shiry Ginosar</dc:creator>
  <cp:lastModifiedBy>Shiry Ginosar</cp:lastModifiedBy>
  <cp:revision>42</cp:revision>
  <dcterms:created xsi:type="dcterms:W3CDTF">2012-05-03T00:31:51Z</dcterms:created>
  <dcterms:modified xsi:type="dcterms:W3CDTF">2012-05-07T03:14:12Z</dcterms:modified>
</cp:coreProperties>
</file>